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2" r:id="rId4"/>
    <p:sldId id="257" r:id="rId5"/>
  </p:sldIdLst>
  <p:sldSz cx="9144000" cy="6858000" type="screen4x3"/>
  <p:notesSz cx="6858000" cy="9144000"/>
  <p:custDataLst>
    <p:tags r:id="rId6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gs" Target="tags/tag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B5F71-1F40-434F-BC2C-0629BF833180}" type="datetimeFigureOut">
              <a:rPr lang="en-US"/>
              <a:pPr>
                <a:defRPr/>
              </a:pPr>
              <a:t>4/19/2010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F08562-FBD1-489C-98C1-E73E4AB246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AB8D6-E7BA-4050-8530-C9F8D969DEB5}" type="datetimeFigureOut">
              <a:rPr lang="en-US"/>
              <a:pPr>
                <a:defRPr/>
              </a:pPr>
              <a:t>4/19/2010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09CC39-478C-460A-840E-202313E12E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6845CE-9875-41A9-88AD-2D3773C0D75E}" type="datetimeFigureOut">
              <a:rPr lang="en-US"/>
              <a:pPr>
                <a:defRPr/>
              </a:pPr>
              <a:t>4/19/2010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4711CE-7BC6-4F1C-954A-6BC37DA7A8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0D8842-6342-418F-8024-202ABDC8568D}" type="datetimeFigureOut">
              <a:rPr lang="en-US"/>
              <a:pPr>
                <a:defRPr/>
              </a:pPr>
              <a:t>4/19/2010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4CF92F-0E4D-4AE1-B0A3-FC64FBE863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63E367-FC29-4F1C-8E91-C8622A23BB7F}" type="datetimeFigureOut">
              <a:rPr lang="en-US"/>
              <a:pPr>
                <a:defRPr/>
              </a:pPr>
              <a:t>4/19/2010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19AD5-49E9-4DC7-BCB6-25EC518DE8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B93E78-A03A-4E52-973F-D86368F2431B}" type="datetimeFigureOut">
              <a:rPr lang="en-US"/>
              <a:pPr>
                <a:defRPr/>
              </a:pPr>
              <a:t>4/19/2010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803A9F-8A2D-4772-9F5E-82F87CF1B9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E14974-13B5-4B82-B288-2B66EB4809D6}" type="datetimeFigureOut">
              <a:rPr lang="en-US"/>
              <a:pPr>
                <a:defRPr/>
              </a:pPr>
              <a:t>4/19/2010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6052B-F143-49E1-BE77-F01D7A7717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AF0AC3-D6D2-4D7C-A413-F96D3EEDBC23}" type="datetimeFigureOut">
              <a:rPr lang="en-US"/>
              <a:pPr>
                <a:defRPr/>
              </a:pPr>
              <a:t>4/19/2010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C2CD1E-E1E7-4A6A-97E4-F11E7DCABE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6EFD04-7AB8-4268-9F56-48DB6131331B}" type="datetimeFigureOut">
              <a:rPr lang="en-US"/>
              <a:pPr>
                <a:defRPr/>
              </a:pPr>
              <a:t>4/19/2010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6951D6-686B-415F-A5DE-B144A86C00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F2589-1F6A-4CAD-8F3B-B0E99E723D6E}" type="datetimeFigureOut">
              <a:rPr lang="en-US"/>
              <a:pPr>
                <a:defRPr/>
              </a:pPr>
              <a:t>4/19/2010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577C66-872A-4013-8D6D-AB523EB757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47C7C-E0D1-4CF7-8C94-6EF703FA439C}" type="datetimeFigureOut">
              <a:rPr lang="en-US"/>
              <a:pPr>
                <a:defRPr/>
              </a:pPr>
              <a:t>4/19/2010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1B580-819C-4E61-9492-190924439F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EEF2A13-7073-4470-9004-B5119C546CBD}" type="datetimeFigureOut">
              <a:rPr lang="en-US"/>
              <a:pPr>
                <a:defRPr/>
              </a:pPr>
              <a:t>4/19/2010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365AD42-A2CB-466D-BF23-DDB5B42472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edc@EdtheFed.com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edthefed.com/gist/" TargetMode="External"/><Relationship Id="rId5" Type="http://schemas.openxmlformats.org/officeDocument/2006/relationships/hyperlink" Target="mailto:joseph.hausman@dot.gov" TargetMode="External"/><Relationship Id="rId4" Type="http://schemas.openxmlformats.org/officeDocument/2006/relationships/hyperlink" Target="mailto:michael.r.ratcliffe@census.gov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322263" y="1905000"/>
            <a:ext cx="85613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sz="4000" b="1" dirty="0"/>
              <a:t>Let’s Focus on Census Geography</a:t>
            </a:r>
            <a:endParaRPr lang="en-US" sz="4000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 t="3636"/>
          <a:stretch>
            <a:fillRect/>
          </a:stretch>
        </p:blipFill>
        <p:spPr bwMode="auto">
          <a:xfrm>
            <a:off x="1376364" y="142876"/>
            <a:ext cx="5991225" cy="1793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Box 5"/>
          <p:cNvSpPr txBox="1">
            <a:spLocks noChangeArrowheads="1"/>
          </p:cNvSpPr>
          <p:nvPr/>
        </p:nvSpPr>
        <p:spPr bwMode="auto">
          <a:xfrm>
            <a:off x="2743200" y="5029200"/>
            <a:ext cx="37338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>
                <a:latin typeface="Calibri" pitchFamily="34" charset="0"/>
              </a:rPr>
              <a:t>Sunday, April </a:t>
            </a:r>
            <a:r>
              <a:rPr lang="en-US" sz="2800" b="1" dirty="0" smtClean="0">
                <a:latin typeface="Calibri" pitchFamily="34" charset="0"/>
              </a:rPr>
              <a:t>11, </a:t>
            </a:r>
            <a:r>
              <a:rPr lang="en-US" sz="2800" b="1" dirty="0">
                <a:latin typeface="Calibri" pitchFamily="34" charset="0"/>
              </a:rPr>
              <a:t>2010</a:t>
            </a:r>
          </a:p>
          <a:p>
            <a:pPr algn="ctr"/>
            <a:r>
              <a:rPr lang="en-US" sz="2800" b="1" dirty="0" smtClean="0">
                <a:latin typeface="Calibri" pitchFamily="34" charset="0"/>
              </a:rPr>
              <a:t>1:00 </a:t>
            </a:r>
            <a:r>
              <a:rPr lang="en-US" sz="2800" b="1" dirty="0">
                <a:latin typeface="Calibri" pitchFamily="34" charset="0"/>
              </a:rPr>
              <a:t>to </a:t>
            </a:r>
            <a:r>
              <a:rPr lang="en-US" sz="2800" b="1" dirty="0" smtClean="0">
                <a:latin typeface="Calibri" pitchFamily="34" charset="0"/>
              </a:rPr>
              <a:t>5:00 </a:t>
            </a:r>
            <a:r>
              <a:rPr lang="en-US" sz="2800" b="1" dirty="0">
                <a:latin typeface="Calibri" pitchFamily="34" charset="0"/>
              </a:rPr>
              <a:t>pm</a:t>
            </a:r>
          </a:p>
        </p:txBody>
      </p:sp>
      <p:graphicFrame>
        <p:nvGraphicFramePr>
          <p:cNvPr id="13339" name="Group 27"/>
          <p:cNvGraphicFramePr>
            <a:graphicFrameLocks noGrp="1"/>
          </p:cNvGraphicFramePr>
          <p:nvPr/>
        </p:nvGraphicFramePr>
        <p:xfrm>
          <a:off x="381000" y="2667000"/>
          <a:ext cx="8458200" cy="2286000"/>
        </p:xfrm>
        <a:graphic>
          <a:graphicData uri="http://schemas.openxmlformats.org/drawingml/2006/table">
            <a:tbl>
              <a:tblPr/>
              <a:tblGrid>
                <a:gridCol w="2438400"/>
                <a:gridCol w="3200400"/>
                <a:gridCol w="2819400"/>
              </a:tblGrid>
              <a:tr h="2271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Ed Christopher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FHWA Resource Center Planning Team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4749 Lincoln Mall Dr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Matteson, IL  60443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708-283-3534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hlinkClick r:id="rId3"/>
                        </a:rPr>
                        <a:t>edc@EdtheFed.com</a:t>
                      </a:r>
                      <a:endParaRPr kumimoji="0" lang="en-US" sz="18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Mike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Ratcliffe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Assistant Division Chief Products and Criteria Geography Division U.S. CB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4600 Silver Hill Road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Washington, DC 20233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301-763-8977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hlinkClick r:id="rId4"/>
                        </a:rPr>
                        <a:t>michael.r.ratcliffe@census.gov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 Joe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Hausman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/>
                      </a:r>
                      <a:b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</a:b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HSP Coordination Manager </a:t>
                      </a:r>
                      <a:b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</a:b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FHWA, Room E83-447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1200 New Jersey Ave., SE</a:t>
                      </a:r>
                      <a:b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</a:b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Washington, DC 20590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 Phone: 202-366-5047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hlinkClick r:id="rId5"/>
                        </a:rPr>
                        <a:t>joseph.hausman@dot.gov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914400" y="5997714"/>
            <a:ext cx="7433638" cy="707886"/>
          </a:xfrm>
          <a:prstGeom prst="rect">
            <a:avLst/>
          </a:prstGeom>
          <a:ln w="31750"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en-US" sz="4000" b="1" i="1" dirty="0" smtClean="0">
                <a:hlinkClick r:id="rId6"/>
              </a:rPr>
              <a:t>http://</a:t>
            </a:r>
            <a:r>
              <a:rPr lang="en-US" sz="4000" b="1" i="1" smtClean="0">
                <a:hlinkClick r:id="rId6"/>
              </a:rPr>
              <a:t>www.edthefed.com/gist</a:t>
            </a:r>
            <a:r>
              <a:rPr lang="en-US" sz="3200" b="1" i="1" smtClean="0">
                <a:hlinkClick r:id="rId6"/>
              </a:rPr>
              <a:t>/</a:t>
            </a:r>
            <a:endParaRPr lang="en-US" sz="32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762000" y="363538"/>
            <a:ext cx="8077200" cy="606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tabLst>
                <a:tab pos="457200" algn="l"/>
              </a:tabLst>
            </a:pPr>
            <a:r>
              <a:rPr lang="en-US" sz="2800" b="1" i="1"/>
              <a:t>1:00 – 1:20 pm:  </a:t>
            </a:r>
            <a:r>
              <a:rPr lang="en-US" sz="2800" b="1"/>
              <a:t>Putting a Transportation Perspective on Census Geography, </a:t>
            </a:r>
            <a:r>
              <a:rPr lang="en-US" sz="2800" i="1"/>
              <a:t>Ed Christopher, Federal Highway Administration</a:t>
            </a:r>
            <a:endParaRPr lang="en-US" sz="2800"/>
          </a:p>
          <a:p>
            <a:pPr eaLnBrk="0" hangingPunct="0">
              <a:tabLst>
                <a:tab pos="457200" algn="l"/>
              </a:tabLst>
            </a:pPr>
            <a:endParaRPr lang="en-US" sz="1600" b="1"/>
          </a:p>
          <a:p>
            <a:pPr eaLnBrk="0" hangingPunct="0">
              <a:tabLst>
                <a:tab pos="457200" algn="l"/>
              </a:tabLst>
            </a:pPr>
            <a:r>
              <a:rPr lang="en-US" sz="2800" b="1"/>
              <a:t>Census Geography Issues, </a:t>
            </a:r>
            <a:r>
              <a:rPr lang="en-US" sz="2800" i="1"/>
              <a:t>Michael Ratcliffe, Census Bureau</a:t>
            </a:r>
            <a:endParaRPr lang="en-US" sz="2800"/>
          </a:p>
          <a:p>
            <a:pPr eaLnBrk="0" hangingPunct="0">
              <a:tabLst>
                <a:tab pos="457200" algn="l"/>
              </a:tabLst>
            </a:pPr>
            <a:endParaRPr lang="en-US" sz="1600" b="1" i="1"/>
          </a:p>
          <a:p>
            <a:pPr eaLnBrk="0" hangingPunct="0">
              <a:tabLst>
                <a:tab pos="457200" algn="l"/>
              </a:tabLst>
            </a:pPr>
            <a:r>
              <a:rPr lang="en-US" sz="2800" b="1" i="1"/>
              <a:t>1:21 – 2:05 pm </a:t>
            </a:r>
            <a:r>
              <a:rPr lang="en-US" sz="2800" b="1"/>
              <a:t>Urban Areas</a:t>
            </a:r>
            <a:endParaRPr lang="en-US" sz="2800"/>
          </a:p>
          <a:p>
            <a:pPr eaLnBrk="0" hangingPunct="0">
              <a:tabLst>
                <a:tab pos="457200" algn="l"/>
              </a:tabLst>
            </a:pPr>
            <a:endParaRPr lang="en-US" sz="1600" b="1" i="1"/>
          </a:p>
          <a:p>
            <a:pPr eaLnBrk="0" hangingPunct="0">
              <a:tabLst>
                <a:tab pos="457200" algn="l"/>
              </a:tabLst>
            </a:pPr>
            <a:r>
              <a:rPr lang="en-US" sz="2800" b="1" i="1"/>
              <a:t>2:06 – 2:16 pm: </a:t>
            </a:r>
            <a:r>
              <a:rPr lang="en-US" sz="2800" b="1"/>
              <a:t>Metro and Micropolitan Statistical Areas, Metropolitan Divisions, Combined Statistical Areas</a:t>
            </a:r>
          </a:p>
          <a:p>
            <a:pPr eaLnBrk="0" hangingPunct="0">
              <a:buFontTx/>
              <a:buChar char="•"/>
              <a:tabLst>
                <a:tab pos="457200" algn="l"/>
              </a:tabLst>
            </a:pPr>
            <a:endParaRPr lang="en-US" sz="1600"/>
          </a:p>
          <a:p>
            <a:pPr eaLnBrk="0" hangingPunct="0">
              <a:tabLst>
                <a:tab pos="457200" algn="l"/>
              </a:tabLst>
            </a:pPr>
            <a:r>
              <a:rPr lang="en-US" sz="2800" b="1" i="1"/>
              <a:t>2:17 – 2:32 pm: </a:t>
            </a:r>
            <a:r>
              <a:rPr lang="en-US" sz="2800" b="1"/>
              <a:t>Public Use Microdata Areas</a:t>
            </a:r>
            <a:endParaRPr lang="en-US" sz="2800"/>
          </a:p>
          <a:p>
            <a:pPr eaLnBrk="0" hangingPunct="0">
              <a:buFontTx/>
              <a:buChar char="•"/>
              <a:tabLst>
                <a:tab pos="457200" algn="l"/>
              </a:tabLst>
            </a:pPr>
            <a:endParaRPr lang="en-US" sz="1600"/>
          </a:p>
          <a:p>
            <a:pPr eaLnBrk="0" hangingPunct="0">
              <a:tabLst>
                <a:tab pos="457200" algn="l"/>
              </a:tabLst>
            </a:pPr>
            <a:r>
              <a:rPr lang="en-US" sz="2800" b="1" i="1"/>
              <a:t>2:33 – 3:00 pm: </a:t>
            </a:r>
            <a:r>
              <a:rPr lang="en-US" sz="2800" b="1"/>
              <a:t>Traffic Analysis Zones Update</a:t>
            </a:r>
            <a:endParaRPr lang="en-US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762000" y="169863"/>
            <a:ext cx="8077200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tabLst>
                <a:tab pos="457200" algn="l"/>
              </a:tabLst>
            </a:pPr>
            <a:r>
              <a:rPr lang="en-US" sz="2800" b="1" i="1"/>
              <a:t>3:21 – 3:36 pm: </a:t>
            </a:r>
            <a:r>
              <a:rPr lang="en-US" sz="2800" b="1"/>
              <a:t>FHWA’s move to a Linear Referencing System for HPMS, </a:t>
            </a:r>
            <a:r>
              <a:rPr lang="en-US" sz="2800" i="1"/>
              <a:t>Joseph Hausman, Federal Highway Administration</a:t>
            </a:r>
          </a:p>
          <a:p>
            <a:pPr eaLnBrk="0" hangingPunct="0">
              <a:tabLst>
                <a:tab pos="457200" algn="l"/>
              </a:tabLst>
            </a:pPr>
            <a:endParaRPr lang="en-US" sz="1600"/>
          </a:p>
          <a:p>
            <a:pPr eaLnBrk="0" hangingPunct="0">
              <a:tabLst>
                <a:tab pos="457200" algn="l"/>
              </a:tabLst>
            </a:pPr>
            <a:r>
              <a:rPr lang="en-US" sz="2800" b="1"/>
              <a:t>Census Geography Issues, </a:t>
            </a:r>
            <a:r>
              <a:rPr lang="en-US" sz="2800" i="1"/>
              <a:t>Michael Ratcliffe, Census Bureau</a:t>
            </a:r>
          </a:p>
          <a:p>
            <a:pPr eaLnBrk="0" hangingPunct="0">
              <a:tabLst>
                <a:tab pos="457200" algn="l"/>
              </a:tabLst>
            </a:pPr>
            <a:endParaRPr lang="en-US" sz="1600"/>
          </a:p>
          <a:p>
            <a:pPr eaLnBrk="0" hangingPunct="0">
              <a:tabLst>
                <a:tab pos="457200" algn="l"/>
              </a:tabLst>
            </a:pPr>
            <a:r>
              <a:rPr lang="en-US" sz="2800" b="1" i="1"/>
              <a:t>3:37 – 4:07 pm: </a:t>
            </a:r>
            <a:r>
              <a:rPr lang="en-US" sz="2800" b="1"/>
              <a:t>TIGER: The Road Ahead</a:t>
            </a:r>
            <a:endParaRPr lang="en-US" sz="2800"/>
          </a:p>
          <a:p>
            <a:pPr eaLnBrk="0" hangingPunct="0">
              <a:tabLst>
                <a:tab pos="457200" algn="l"/>
              </a:tabLst>
            </a:pPr>
            <a:endParaRPr lang="en-US" sz="1600" b="1" i="1"/>
          </a:p>
          <a:p>
            <a:pPr eaLnBrk="0" hangingPunct="0">
              <a:tabLst>
                <a:tab pos="457200" algn="l"/>
              </a:tabLst>
            </a:pPr>
            <a:r>
              <a:rPr lang="en-US" sz="2800" b="1" i="1"/>
              <a:t>4:08 – 4:18 pm: </a:t>
            </a:r>
            <a:r>
              <a:rPr lang="en-US" sz="2800" b="1"/>
              <a:t>Census Statistical Areas Program</a:t>
            </a:r>
            <a:endParaRPr lang="en-US" sz="2800"/>
          </a:p>
          <a:p>
            <a:pPr eaLnBrk="0" hangingPunct="0">
              <a:tabLst>
                <a:tab pos="457200" algn="l"/>
              </a:tabLst>
            </a:pPr>
            <a:endParaRPr lang="en-US" sz="1600" b="1" i="1"/>
          </a:p>
          <a:p>
            <a:pPr eaLnBrk="0" hangingPunct="0">
              <a:tabLst>
                <a:tab pos="457200" algn="l"/>
              </a:tabLst>
            </a:pPr>
            <a:r>
              <a:rPr lang="en-US" sz="2800" b="1" i="1"/>
              <a:t>4:19 – 4:34 pm: </a:t>
            </a:r>
            <a:r>
              <a:rPr lang="en-US" sz="2800" b="1"/>
              <a:t>From FIPS to ANSI</a:t>
            </a:r>
            <a:endParaRPr lang="en-US" sz="2800"/>
          </a:p>
          <a:p>
            <a:pPr eaLnBrk="0" hangingPunct="0">
              <a:tabLst>
                <a:tab pos="457200" algn="l"/>
              </a:tabLst>
            </a:pPr>
            <a:endParaRPr lang="en-US" sz="1600" b="1" i="1"/>
          </a:p>
          <a:p>
            <a:pPr eaLnBrk="0" hangingPunct="0">
              <a:tabLst>
                <a:tab pos="457200" algn="l"/>
              </a:tabLst>
            </a:pPr>
            <a:r>
              <a:rPr lang="en-US" sz="2800" b="1" i="1"/>
              <a:t>4:35 – 4:50 pm: </a:t>
            </a:r>
            <a:r>
              <a:rPr lang="en-US" sz="2800" b="1"/>
              <a:t>Geographic Products for 2010</a:t>
            </a:r>
            <a:endParaRPr lang="en-US" sz="2800"/>
          </a:p>
          <a:p>
            <a:pPr eaLnBrk="0" hangingPunct="0">
              <a:tabLst>
                <a:tab pos="457200" algn="l"/>
              </a:tabLst>
            </a:pPr>
            <a:endParaRPr lang="en-US" sz="1600" b="1" i="1"/>
          </a:p>
          <a:p>
            <a:pPr eaLnBrk="0" hangingPunct="0">
              <a:tabLst>
                <a:tab pos="457200" algn="l"/>
              </a:tabLst>
            </a:pPr>
            <a:r>
              <a:rPr lang="en-US" sz="2800" b="1" i="1"/>
              <a:t>4:51 – 5:00 pm: </a:t>
            </a:r>
            <a:r>
              <a:rPr lang="en-US" sz="2800" b="1"/>
              <a:t>Final Issues</a:t>
            </a:r>
            <a:endParaRPr lang="en-US" sz="28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0" y="381000"/>
            <a:ext cx="3436938" cy="46402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457200" y="5268913"/>
            <a:ext cx="8382000" cy="1320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/>
            <a:r>
              <a:rPr lang="en-US" sz="2000" b="1" i="1"/>
              <a:t>On with the Show!</a:t>
            </a:r>
            <a:r>
              <a:rPr lang="en-US" sz="2000"/>
              <a:t> </a:t>
            </a:r>
            <a:r>
              <a:rPr lang="en-US" sz="2000" b="1"/>
              <a:t>(1929) is historically important in cinema history as the first ever all talking-all color feature length movie. This was the second color movie released by Warner Bros.; the first was a partly color black and white musical, The Desert Song (1929).</a:t>
            </a:r>
            <a:r>
              <a:rPr lang="en-US" sz="2000"/>
              <a:t> </a:t>
            </a:r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817563"/>
            <a:ext cx="4776788" cy="37544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8"/>
  <p:tag name="MMPROD_UIDATA" val="&lt;database version=&quot;6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&quot;/&gt;&lt;property id=&quot;20307&quot; value=&quot;256&quot;/&gt;&lt;/object&gt;&lt;object type=&quot;3&quot; unique_id=&quot;10005&quot;&gt;&lt;property id=&quot;20148&quot; value=&quot;5&quot;/&gt;&lt;property id=&quot;20300&quot; value=&quot;Slide 2&quot;/&gt;&lt;property id=&quot;20307&quot; value=&quot;258&quot;/&gt;&lt;/object&gt;&lt;object type=&quot;3&quot; unique_id=&quot;10006&quot;&gt;&lt;property id=&quot;20148&quot; value=&quot;5&quot;/&gt;&lt;property id=&quot;20300&quot; value=&quot;Slide 3&quot;/&gt;&lt;property id=&quot;20307&quot; value=&quot;262&quot;/&gt;&lt;/object&gt;&lt;object type=&quot;3&quot; unique_id=&quot;10007&quot;&gt;&lt;property id=&quot;20148&quot; value=&quot;5&quot;/&gt;&lt;property id=&quot;20300&quot; value=&quot;Slide 4&quot;/&gt;&lt;property id=&quot;20307&quot; value=&quot;257&quot;/&gt;&lt;/object&gt;&lt;/object&gt;&lt;/object&gt;&lt;/database&gt;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255</Words>
  <Application>Microsoft Office PowerPoint</Application>
  <PresentationFormat>On-screen Show (4:3)</PresentationFormat>
  <Paragraphs>44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Slide 1</vt:lpstr>
      <vt:lpstr>Slide 2</vt:lpstr>
      <vt:lpstr>Slide 3</vt:lpstr>
      <vt:lpstr>Slide 4</vt:lpstr>
    </vt:vector>
  </TitlesOfParts>
  <Company>DOT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ed.christopher</dc:creator>
  <cp:lastModifiedBy>ed.christopher</cp:lastModifiedBy>
  <cp:revision>16</cp:revision>
  <dcterms:created xsi:type="dcterms:W3CDTF">2010-03-31T18:55:16Z</dcterms:created>
  <dcterms:modified xsi:type="dcterms:W3CDTF">2010-04-19T17:28:02Z</dcterms:modified>
</cp:coreProperties>
</file>